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1" r:id="rId4"/>
    <p:sldId id="263" r:id="rId5"/>
    <p:sldId id="257" r:id="rId6"/>
    <p:sldId id="264" r:id="rId7"/>
    <p:sldId id="266" r:id="rId8"/>
    <p:sldId id="267" r:id="rId9"/>
    <p:sldId id="268" r:id="rId10"/>
    <p:sldId id="269" r:id="rId11"/>
    <p:sldId id="265" r:id="rId12"/>
    <p:sldId id="270" r:id="rId13"/>
    <p:sldId id="271" r:id="rId14"/>
    <p:sldId id="272" r:id="rId15"/>
    <p:sldId id="273" r:id="rId16"/>
    <p:sldId id="274"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622DF92E-ADF1-4DAC-842A-78097894268E}" type="datetimeFigureOut">
              <a:rPr lang="en-AU" smtClean="0"/>
              <a:t>6/02/2018</a:t>
            </a:fld>
            <a:endParaRPr lang="en-AU"/>
          </a:p>
        </p:txBody>
      </p:sp>
      <p:sp>
        <p:nvSpPr>
          <p:cNvPr id="5" name="Footer Placeholder 4"/>
          <p:cNvSpPr>
            <a:spLocks noGrp="1"/>
          </p:cNvSpPr>
          <p:nvPr>
            <p:ph type="ftr" sz="quarter" idx="11"/>
          </p:nvPr>
        </p:nvSpPr>
        <p:spPr>
          <a:xfrm>
            <a:off x="1174044" y="5357592"/>
            <a:ext cx="5034845" cy="365125"/>
          </a:xfrm>
        </p:spPr>
        <p:txBody>
          <a:bodyPr/>
          <a:lstStyle/>
          <a:p>
            <a:endParaRPr lang="en-A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40FAE43-32BA-4124-9678-C9B736F9ECF8}"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DF92E-ADF1-4DAC-842A-78097894268E}" type="datetimeFigureOut">
              <a:rPr lang="en-AU" smtClean="0"/>
              <a:t>6/02/2018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0FAE43-32BA-4124-9678-C9B736F9ECF8}"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DF92E-ADF1-4DAC-842A-78097894268E}" type="datetimeFigureOut">
              <a:rPr lang="en-AU" smtClean="0"/>
              <a:t>6/02/2018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0FAE43-32BA-4124-9678-C9B736F9ECF8}"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2DF92E-ADF1-4DAC-842A-78097894268E}" type="datetimeFigureOut">
              <a:rPr lang="en-AU" smtClean="0"/>
              <a:t>6/02/2018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0FAE43-32BA-4124-9678-C9B736F9ECF8}"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2DF92E-ADF1-4DAC-842A-78097894268E}" type="datetimeFigureOut">
              <a:rPr lang="en-AU" smtClean="0"/>
              <a:t>6/02/2018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40FAE43-32BA-4124-9678-C9B736F9ECF8}"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22DF92E-ADF1-4DAC-842A-78097894268E}" type="datetimeFigureOut">
              <a:rPr lang="en-AU" smtClean="0"/>
              <a:t>6/02/2018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40FAE43-32BA-4124-9678-C9B736F9ECF8}" type="slidenum">
              <a:rPr lang="en-AU" smtClean="0"/>
              <a:t>‹#›</a:t>
            </a:fld>
            <a:endParaRPr lang="en-AU"/>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22DF92E-ADF1-4DAC-842A-78097894268E}" type="datetimeFigureOut">
              <a:rPr lang="en-AU" smtClean="0"/>
              <a:t>6/02/2018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40FAE43-32BA-4124-9678-C9B736F9ECF8}" type="slidenum">
              <a:rPr lang="en-AU" smtClean="0"/>
              <a:t>‹#›</a:t>
            </a:fld>
            <a:endParaRPr lang="en-AU"/>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2DF92E-ADF1-4DAC-842A-78097894268E}" type="datetimeFigureOut">
              <a:rPr lang="en-AU" smtClean="0"/>
              <a:t>6/02/2018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40FAE43-32BA-4124-9678-C9B736F9ECF8}"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DF92E-ADF1-4DAC-842A-78097894268E}" type="datetimeFigureOut">
              <a:rPr lang="en-AU" smtClean="0"/>
              <a:t>6/02/2018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40FAE43-32BA-4124-9678-C9B736F9ECF8}"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622DF92E-ADF1-4DAC-842A-78097894268E}" type="datetimeFigureOut">
              <a:rPr lang="en-AU" smtClean="0"/>
              <a:t>6/02/2018</a:t>
            </a:fld>
            <a:endParaRPr lang="en-AU"/>
          </a:p>
        </p:txBody>
      </p:sp>
      <p:sp>
        <p:nvSpPr>
          <p:cNvPr id="6" name="Footer Placeholder 5"/>
          <p:cNvSpPr>
            <a:spLocks noGrp="1"/>
          </p:cNvSpPr>
          <p:nvPr>
            <p:ph type="ftr" sz="quarter" idx="11"/>
          </p:nvPr>
        </p:nvSpPr>
        <p:spPr>
          <a:xfrm rot="-60000">
            <a:off x="914554" y="5829261"/>
            <a:ext cx="3522607" cy="365125"/>
          </a:xfrm>
        </p:spPr>
        <p:txBody>
          <a:bodyPr/>
          <a:lstStyle/>
          <a:p>
            <a:endParaRPr lang="en-AU"/>
          </a:p>
        </p:txBody>
      </p:sp>
      <p:sp>
        <p:nvSpPr>
          <p:cNvPr id="7" name="Slide Number Placeholder 6"/>
          <p:cNvSpPr>
            <a:spLocks noGrp="1"/>
          </p:cNvSpPr>
          <p:nvPr>
            <p:ph type="sldNum" sz="quarter" idx="12"/>
          </p:nvPr>
        </p:nvSpPr>
        <p:spPr>
          <a:xfrm rot="60000">
            <a:off x="7557313" y="5896961"/>
            <a:ext cx="554023" cy="365125"/>
          </a:xfrm>
        </p:spPr>
        <p:txBody>
          <a:bodyPr/>
          <a:lstStyle/>
          <a:p>
            <a:fld id="{640FAE43-32BA-4124-9678-C9B736F9ECF8}"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622DF92E-ADF1-4DAC-842A-78097894268E}" type="datetimeFigureOut">
              <a:rPr lang="en-AU" smtClean="0"/>
              <a:t>6/02/2018</a:t>
            </a:fld>
            <a:endParaRPr lang="en-AU"/>
          </a:p>
        </p:txBody>
      </p:sp>
      <p:sp>
        <p:nvSpPr>
          <p:cNvPr id="6" name="Footer Placeholder 5"/>
          <p:cNvSpPr>
            <a:spLocks noGrp="1"/>
          </p:cNvSpPr>
          <p:nvPr>
            <p:ph type="ftr" sz="quarter" idx="11"/>
          </p:nvPr>
        </p:nvSpPr>
        <p:spPr>
          <a:xfrm rot="-60000">
            <a:off x="914569" y="5831037"/>
            <a:ext cx="3319043" cy="365125"/>
          </a:xfrm>
        </p:spPr>
        <p:txBody>
          <a:bodyPr/>
          <a:lstStyle/>
          <a:p>
            <a:endParaRPr lang="en-AU"/>
          </a:p>
        </p:txBody>
      </p:sp>
      <p:sp>
        <p:nvSpPr>
          <p:cNvPr id="7" name="Slide Number Placeholder 6"/>
          <p:cNvSpPr>
            <a:spLocks noGrp="1"/>
          </p:cNvSpPr>
          <p:nvPr>
            <p:ph type="sldNum" sz="quarter" idx="12"/>
          </p:nvPr>
        </p:nvSpPr>
        <p:spPr>
          <a:xfrm rot="60000">
            <a:off x="7562089" y="5900026"/>
            <a:ext cx="554023" cy="365125"/>
          </a:xfrm>
        </p:spPr>
        <p:txBody>
          <a:bodyPr/>
          <a:lstStyle/>
          <a:p>
            <a:fld id="{640FAE43-32BA-4124-9678-C9B736F9ECF8}"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622DF92E-ADF1-4DAC-842A-78097894268E}" type="datetimeFigureOut">
              <a:rPr lang="en-AU" smtClean="0"/>
              <a:t>6/02/2018</a:t>
            </a:fld>
            <a:endParaRPr lang="en-A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A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40FAE43-32BA-4124-9678-C9B736F9ECF8}"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5696" y="548680"/>
            <a:ext cx="5723468" cy="1828090"/>
          </a:xfrm>
        </p:spPr>
        <p:txBody>
          <a:bodyPr>
            <a:normAutofit/>
          </a:bodyPr>
          <a:lstStyle/>
          <a:p>
            <a:r>
              <a:rPr lang="en-AU" sz="8800" dirty="0">
                <a:latin typeface="Bauhaus 93" panose="04030905020B02020C02" pitchFamily="82" charset="0"/>
              </a:rPr>
              <a:t>Safety</a:t>
            </a:r>
          </a:p>
        </p:txBody>
      </p:sp>
      <p:sp>
        <p:nvSpPr>
          <p:cNvPr id="3" name="Subtitle 2"/>
          <p:cNvSpPr>
            <a:spLocks noGrp="1"/>
          </p:cNvSpPr>
          <p:nvPr>
            <p:ph type="subTitle" idx="1"/>
          </p:nvPr>
        </p:nvSpPr>
        <p:spPr>
          <a:xfrm>
            <a:off x="1715910" y="2348880"/>
            <a:ext cx="5712179" cy="1008112"/>
          </a:xfrm>
        </p:spPr>
        <p:txBody>
          <a:bodyPr/>
          <a:lstStyle/>
          <a:p>
            <a:pPr>
              <a:spcBef>
                <a:spcPts val="0"/>
              </a:spcBef>
            </a:pPr>
            <a:r>
              <a:rPr lang="en-AU" b="1" dirty="0"/>
              <a:t>Year 7 PBL</a:t>
            </a:r>
          </a:p>
          <a:p>
            <a:pPr>
              <a:spcBef>
                <a:spcPts val="0"/>
              </a:spcBef>
            </a:pPr>
            <a:r>
              <a:rPr lang="en-AU" b="1" dirty="0"/>
              <a:t>Science, TAS, PDHPE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897152"/>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403084"/>
            <a:ext cx="3600400" cy="236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0508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613" y="332656"/>
            <a:ext cx="6965245" cy="1202485"/>
          </a:xfrm>
        </p:spPr>
        <p:txBody>
          <a:bodyPr>
            <a:normAutofit/>
          </a:bodyPr>
          <a:lstStyle/>
          <a:p>
            <a:r>
              <a:rPr lang="en-AU" sz="4800" dirty="0">
                <a:latin typeface="Bauhaus 93" panose="04030905020B02020C02" pitchFamily="82" charset="0"/>
              </a:rPr>
              <a:t>Drafting/Planning</a:t>
            </a:r>
          </a:p>
        </p:txBody>
      </p:sp>
      <p:sp>
        <p:nvSpPr>
          <p:cNvPr id="3" name="Content Placeholder 2"/>
          <p:cNvSpPr>
            <a:spLocks noGrp="1"/>
          </p:cNvSpPr>
          <p:nvPr>
            <p:ph idx="1"/>
          </p:nvPr>
        </p:nvSpPr>
        <p:spPr>
          <a:xfrm>
            <a:off x="827584" y="1556792"/>
            <a:ext cx="7488832" cy="3819836"/>
          </a:xfrm>
        </p:spPr>
        <p:txBody>
          <a:bodyPr>
            <a:normAutofit/>
          </a:bodyPr>
          <a:lstStyle/>
          <a:p>
            <a:pPr marL="45720" lvl="0" indent="0">
              <a:spcAft>
                <a:spcPts val="300"/>
              </a:spcAft>
              <a:buClr>
                <a:srgbClr val="F14124">
                  <a:lumMod val="75000"/>
                </a:srgbClr>
              </a:buClr>
              <a:buSzPct val="130000"/>
              <a:buNone/>
            </a:pPr>
            <a:r>
              <a:rPr lang="en-AU" dirty="0">
                <a:solidFill>
                  <a:prstClr val="black">
                    <a:lumMod val="75000"/>
                    <a:lumOff val="25000"/>
                  </a:prstClr>
                </a:solidFill>
                <a:latin typeface="Trebuchet MS"/>
              </a:rPr>
              <a:t>It is important to produce drafts, revise and amend your ideas as you progress. In order to facilitate this, each group will be required to complete two drafts  where the teacher will give feedback and discuss your progress</a:t>
            </a:r>
          </a:p>
          <a:p>
            <a:pPr marL="45720" lvl="0" indent="0">
              <a:spcAft>
                <a:spcPts val="300"/>
              </a:spcAft>
              <a:buClr>
                <a:srgbClr val="F14124">
                  <a:lumMod val="75000"/>
                </a:srgbClr>
              </a:buClr>
              <a:buSzPct val="130000"/>
              <a:buNone/>
            </a:pPr>
            <a:endParaRPr lang="en-AU" sz="1700" dirty="0">
              <a:solidFill>
                <a:prstClr val="black">
                  <a:lumMod val="75000"/>
                  <a:lumOff val="25000"/>
                </a:prstClr>
              </a:solidFill>
              <a:latin typeface="Trebuchet MS"/>
            </a:endParaRPr>
          </a:p>
          <a:p>
            <a:pPr marL="45720" lvl="0" indent="0">
              <a:spcBef>
                <a:spcPts val="0"/>
              </a:spcBef>
              <a:buClr>
                <a:srgbClr val="F14124">
                  <a:lumMod val="75000"/>
                </a:srgbClr>
              </a:buClr>
              <a:buSzPct val="130000"/>
              <a:buNone/>
            </a:pPr>
            <a:r>
              <a:rPr lang="en-AU" b="1" dirty="0">
                <a:solidFill>
                  <a:srgbClr val="F14124">
                    <a:lumMod val="75000"/>
                  </a:srgbClr>
                </a:solidFill>
                <a:latin typeface="Trebuchet MS"/>
              </a:rPr>
              <a:t>Planning/Drafting:</a:t>
            </a:r>
            <a:r>
              <a:rPr lang="en-AU" dirty="0">
                <a:solidFill>
                  <a:prstClr val="black">
                    <a:lumMod val="75000"/>
                    <a:lumOff val="25000"/>
                  </a:prstClr>
                </a:solidFill>
                <a:latin typeface="Trebuchet MS"/>
              </a:rPr>
              <a:t>  </a:t>
            </a:r>
            <a:r>
              <a:rPr lang="en-AU" b="1" dirty="0" err="1">
                <a:solidFill>
                  <a:prstClr val="black">
                    <a:lumMod val="75000"/>
                    <a:lumOff val="25000"/>
                  </a:prstClr>
                </a:solidFill>
                <a:latin typeface="Trebuchet MS"/>
              </a:rPr>
              <a:t>wk</a:t>
            </a:r>
            <a:r>
              <a:rPr lang="en-AU" b="1" dirty="0">
                <a:solidFill>
                  <a:prstClr val="black">
                    <a:lumMod val="75000"/>
                    <a:lumOff val="25000"/>
                  </a:prstClr>
                </a:solidFill>
                <a:latin typeface="Trebuchet MS"/>
              </a:rPr>
              <a:t> 4</a:t>
            </a:r>
          </a:p>
          <a:p>
            <a:pPr marL="45720" lvl="0" indent="0">
              <a:spcBef>
                <a:spcPts val="0"/>
              </a:spcBef>
              <a:buClr>
                <a:srgbClr val="F14124">
                  <a:lumMod val="75000"/>
                </a:srgbClr>
              </a:buClr>
              <a:buSzPct val="130000"/>
              <a:buNone/>
            </a:pPr>
            <a:r>
              <a:rPr lang="en-AU" dirty="0">
                <a:solidFill>
                  <a:prstClr val="black">
                    <a:lumMod val="75000"/>
                    <a:lumOff val="25000"/>
                  </a:prstClr>
                </a:solidFill>
                <a:latin typeface="Trebuchet MS"/>
              </a:rPr>
              <a:t>To be submitted to the Google classroom according to class number</a:t>
            </a:r>
            <a:r>
              <a:rPr lang="en-AU" sz="1600" dirty="0">
                <a:solidFill>
                  <a:prstClr val="black">
                    <a:lumMod val="75000"/>
                    <a:lumOff val="25000"/>
                  </a:prstClr>
                </a:solidFill>
                <a:latin typeface="Trebuchet MS"/>
              </a:rPr>
              <a:t>  </a:t>
            </a:r>
          </a:p>
          <a:p>
            <a:pPr marL="45720" lvl="0" indent="0">
              <a:spcBef>
                <a:spcPts val="0"/>
              </a:spcBef>
              <a:buClr>
                <a:srgbClr val="F14124">
                  <a:lumMod val="75000"/>
                </a:srgbClr>
              </a:buClr>
              <a:buSzPct val="130000"/>
              <a:buNone/>
            </a:pPr>
            <a:r>
              <a:rPr lang="en-AU" sz="1600" dirty="0">
                <a:solidFill>
                  <a:prstClr val="black">
                    <a:lumMod val="75000"/>
                    <a:lumOff val="25000"/>
                  </a:prstClr>
                </a:solidFill>
                <a:latin typeface="Trebuchet MS"/>
              </a:rPr>
              <a:t>			</a:t>
            </a:r>
          </a:p>
          <a:p>
            <a:endParaRPr lang="en-A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7" y="4980828"/>
            <a:ext cx="349567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07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634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518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graphicFrame>
        <p:nvGraphicFramePr>
          <p:cNvPr id="4" name="Table 3"/>
          <p:cNvGraphicFramePr>
            <a:graphicFrameLocks noGrp="1"/>
          </p:cNvGraphicFramePr>
          <p:nvPr>
            <p:extLst>
              <p:ext uri="{D42A27DB-BD31-4B8C-83A1-F6EECF244321}">
                <p14:modId xmlns:p14="http://schemas.microsoft.com/office/powerpoint/2010/main" val="94774470"/>
              </p:ext>
            </p:extLst>
          </p:nvPr>
        </p:nvGraphicFramePr>
        <p:xfrm>
          <a:off x="-2" y="0"/>
          <a:ext cx="9144002" cy="6723062"/>
        </p:xfrm>
        <a:graphic>
          <a:graphicData uri="http://schemas.openxmlformats.org/drawingml/2006/table">
            <a:tbl>
              <a:tblPr firstRow="1" bandRow="1">
                <a:tableStyleId>{5C22544A-7EE6-4342-B048-85BDC9FD1C3A}</a:tableStyleId>
              </a:tblPr>
              <a:tblGrid>
                <a:gridCol w="183569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706487">
                  <a:extLst>
                    <a:ext uri="{9D8B030D-6E8A-4147-A177-3AD203B41FA5}">
                      <a16:colId xmlns:a16="http://schemas.microsoft.com/office/drawing/2014/main" val="20002"/>
                    </a:ext>
                  </a:extLst>
                </a:gridCol>
                <a:gridCol w="1922514">
                  <a:extLst>
                    <a:ext uri="{9D8B030D-6E8A-4147-A177-3AD203B41FA5}">
                      <a16:colId xmlns:a16="http://schemas.microsoft.com/office/drawing/2014/main" val="20003"/>
                    </a:ext>
                  </a:extLst>
                </a:gridCol>
                <a:gridCol w="1735087">
                  <a:extLst>
                    <a:ext uri="{9D8B030D-6E8A-4147-A177-3AD203B41FA5}">
                      <a16:colId xmlns:a16="http://schemas.microsoft.com/office/drawing/2014/main" val="20004"/>
                    </a:ext>
                  </a:extLst>
                </a:gridCol>
              </a:tblGrid>
              <a:tr h="573681">
                <a:tc>
                  <a:txBody>
                    <a:bodyPr/>
                    <a:lstStyle/>
                    <a:p>
                      <a:endParaRPr lang="en-AU" dirty="0"/>
                    </a:p>
                  </a:txBody>
                  <a:tcPr/>
                </a:tc>
                <a:tc>
                  <a:txBody>
                    <a:bodyPr/>
                    <a:lstStyle/>
                    <a:p>
                      <a:r>
                        <a:rPr lang="en-AU" sz="1600" dirty="0" err="1"/>
                        <a:t>Wk</a:t>
                      </a:r>
                      <a:r>
                        <a:rPr lang="en-AU" sz="1600" dirty="0"/>
                        <a:t> 2</a:t>
                      </a:r>
                    </a:p>
                  </a:txBody>
                  <a:tcPr/>
                </a:tc>
                <a:tc>
                  <a:txBody>
                    <a:bodyPr/>
                    <a:lstStyle/>
                    <a:p>
                      <a:r>
                        <a:rPr lang="en-AU" sz="1600" dirty="0" err="1"/>
                        <a:t>Wk</a:t>
                      </a:r>
                      <a:r>
                        <a:rPr lang="en-AU" sz="1600" dirty="0"/>
                        <a:t> 3</a:t>
                      </a:r>
                    </a:p>
                  </a:txBody>
                  <a:tcPr/>
                </a:tc>
                <a:tc>
                  <a:txBody>
                    <a:bodyPr/>
                    <a:lstStyle/>
                    <a:p>
                      <a:r>
                        <a:rPr lang="en-AU" sz="1600" dirty="0" err="1"/>
                        <a:t>Wk</a:t>
                      </a:r>
                      <a:r>
                        <a:rPr lang="en-AU" sz="1600" dirty="0"/>
                        <a:t> 4</a:t>
                      </a:r>
                    </a:p>
                  </a:txBody>
                  <a:tcPr/>
                </a:tc>
                <a:tc>
                  <a:txBody>
                    <a:bodyPr/>
                    <a:lstStyle/>
                    <a:p>
                      <a:r>
                        <a:rPr lang="en-AU" sz="1600" dirty="0" err="1"/>
                        <a:t>Wk</a:t>
                      </a:r>
                      <a:r>
                        <a:rPr lang="en-AU" sz="1600" dirty="0"/>
                        <a:t> 5 (Friday)</a:t>
                      </a:r>
                    </a:p>
                  </a:txBody>
                  <a:tcPr/>
                </a:tc>
                <a:extLst>
                  <a:ext uri="{0D108BD9-81ED-4DB2-BD59-A6C34878D82A}">
                    <a16:rowId xmlns:a16="http://schemas.microsoft.com/office/drawing/2014/main" val="10000"/>
                  </a:ext>
                </a:extLst>
              </a:tr>
              <a:tr h="1049781">
                <a:tc>
                  <a:txBody>
                    <a:bodyPr/>
                    <a:lstStyle/>
                    <a:p>
                      <a:pPr algn="ctr"/>
                      <a:r>
                        <a:rPr lang="en-AU" sz="1400" b="1" dirty="0"/>
                        <a:t>SCIENCE</a:t>
                      </a:r>
                    </a:p>
                  </a:txBody>
                  <a:tcPr/>
                </a:tc>
                <a:tc>
                  <a:txBody>
                    <a:bodyPr/>
                    <a:lstStyle/>
                    <a:p>
                      <a:pPr algn="ctr"/>
                      <a:r>
                        <a:rPr lang="en-AU" sz="1400" b="1" baseline="0" dirty="0"/>
                        <a:t>Groups assigned</a:t>
                      </a:r>
                    </a:p>
                    <a:p>
                      <a:pPr algn="ctr"/>
                      <a:endParaRPr lang="en-AU" sz="1400" baseline="0" dirty="0"/>
                    </a:p>
                    <a:p>
                      <a:pPr algn="ctr"/>
                      <a:r>
                        <a:rPr lang="en-AU" sz="1400" b="1" baseline="0" dirty="0"/>
                        <a:t>Issue Assignment</a:t>
                      </a:r>
                      <a:endParaRPr lang="en-AU" sz="1400" b="1" dirty="0"/>
                    </a:p>
                  </a:txBody>
                  <a:tcPr/>
                </a:tc>
                <a:tc>
                  <a:txBody>
                    <a:bodyPr/>
                    <a:lstStyle/>
                    <a:p>
                      <a:pPr algn="ctr"/>
                      <a:endParaRPr lang="en-AU" sz="1200" dirty="0"/>
                    </a:p>
                  </a:txBody>
                  <a:tcPr/>
                </a:tc>
                <a:tc>
                  <a:txBody>
                    <a:bodyPr/>
                    <a:lstStyle/>
                    <a:p>
                      <a:pPr algn="ctr"/>
                      <a:r>
                        <a:rPr lang="en-AU" sz="1600" dirty="0"/>
                        <a:t>DRAFT DUE</a:t>
                      </a: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aseline="0" dirty="0"/>
                        <a:t>In G/C</a:t>
                      </a:r>
                    </a:p>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aseline="0" dirty="0"/>
                    </a:p>
                    <a:p>
                      <a:pPr marL="0" marR="0" indent="0" algn="ctr" defTabSz="914400" rtl="0" eaLnBrk="1" fontAlgn="auto" latinLnBrk="0" hangingPunct="1">
                        <a:lnSpc>
                          <a:spcPct val="100000"/>
                        </a:lnSpc>
                        <a:spcBef>
                          <a:spcPts val="0"/>
                        </a:spcBef>
                        <a:spcAft>
                          <a:spcPts val="0"/>
                        </a:spcAft>
                        <a:buClrTx/>
                        <a:buSzTx/>
                        <a:buFontTx/>
                        <a:buNone/>
                        <a:tabLst/>
                        <a:defRPr/>
                      </a:pPr>
                      <a:r>
                        <a:rPr lang="en-AU" sz="1400" baseline="0" dirty="0"/>
                        <a:t>Feedback on draft</a:t>
                      </a:r>
                      <a:endParaRPr lang="en-AU" sz="1600" dirty="0"/>
                    </a:p>
                  </a:txBody>
                  <a:tcPr/>
                </a:tc>
                <a:tc>
                  <a:txBody>
                    <a:bodyPr/>
                    <a:lstStyle/>
                    <a:p>
                      <a:endParaRPr lang="en-AU"/>
                    </a:p>
                  </a:txBody>
                  <a:tcPr/>
                </a:tc>
                <a:extLst>
                  <a:ext uri="{0D108BD9-81ED-4DB2-BD59-A6C34878D82A}">
                    <a16:rowId xmlns:a16="http://schemas.microsoft.com/office/drawing/2014/main" val="10001"/>
                  </a:ext>
                </a:extLst>
              </a:tr>
              <a:tr h="1209568">
                <a:tc>
                  <a:txBody>
                    <a:bodyPr/>
                    <a:lstStyle/>
                    <a:p>
                      <a:pPr algn="ctr"/>
                      <a:r>
                        <a:rPr lang="en-AU" sz="1400" b="1" dirty="0"/>
                        <a:t>TAS</a:t>
                      </a:r>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p>
                      <a:pPr algn="ctr"/>
                      <a:r>
                        <a:rPr lang="en-AU" sz="1400" dirty="0"/>
                        <a:t>Feedback on draft</a:t>
                      </a:r>
                    </a:p>
                  </a:txBody>
                  <a:tcPr/>
                </a:tc>
                <a:tc>
                  <a:txBody>
                    <a:bodyPr/>
                    <a:lstStyle/>
                    <a:p>
                      <a:endParaRPr lang="en-AU"/>
                    </a:p>
                  </a:txBody>
                  <a:tcPr/>
                </a:tc>
                <a:extLst>
                  <a:ext uri="{0D108BD9-81ED-4DB2-BD59-A6C34878D82A}">
                    <a16:rowId xmlns:a16="http://schemas.microsoft.com/office/drawing/2014/main" val="10002"/>
                  </a:ext>
                </a:extLst>
              </a:tr>
              <a:tr h="884002">
                <a:tc>
                  <a:txBody>
                    <a:bodyPr/>
                    <a:lstStyle/>
                    <a:p>
                      <a:pPr algn="ctr"/>
                      <a:r>
                        <a:rPr lang="en-AU" sz="1400" b="1" dirty="0"/>
                        <a:t>PDHPE</a:t>
                      </a:r>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p>
                      <a:pPr algn="ctr"/>
                      <a:r>
                        <a:rPr lang="en-AU" sz="1400" dirty="0"/>
                        <a:t>Feedback on draft</a:t>
                      </a:r>
                    </a:p>
                  </a:txBody>
                  <a:tcPr/>
                </a:tc>
                <a:tc>
                  <a:txBody>
                    <a:bodyPr/>
                    <a:lstStyle/>
                    <a:p>
                      <a:endParaRPr lang="en-AU"/>
                    </a:p>
                  </a:txBody>
                  <a:tcPr/>
                </a:tc>
                <a:extLst>
                  <a:ext uri="{0D108BD9-81ED-4DB2-BD59-A6C34878D82A}">
                    <a16:rowId xmlns:a16="http://schemas.microsoft.com/office/drawing/2014/main" val="10003"/>
                  </a:ext>
                </a:extLst>
              </a:tr>
              <a:tr h="1159587">
                <a:tc>
                  <a:txBody>
                    <a:bodyPr/>
                    <a:lstStyle/>
                    <a:p>
                      <a:pPr algn="ctr"/>
                      <a:r>
                        <a:rPr lang="en-AU" sz="1400" b="1" dirty="0"/>
                        <a:t>Independent work</a:t>
                      </a:r>
                    </a:p>
                  </a:txBody>
                  <a:tcPr/>
                </a:tc>
                <a:tc>
                  <a:txBody>
                    <a:bodyPr/>
                    <a:lstStyle/>
                    <a:p>
                      <a:pPr algn="ctr"/>
                      <a:r>
                        <a:rPr lang="en-AU" sz="1400" dirty="0"/>
                        <a:t>Consider assessment</a:t>
                      </a:r>
                    </a:p>
                    <a:p>
                      <a:pPr algn="ctr"/>
                      <a:endParaRPr lang="en-AU" sz="1400" dirty="0"/>
                    </a:p>
                    <a:p>
                      <a:pPr algn="ctr"/>
                      <a:r>
                        <a:rPr lang="en-AU" sz="1400" dirty="0"/>
                        <a:t>Choose digital resource type</a:t>
                      </a:r>
                    </a:p>
                    <a:p>
                      <a:pPr algn="ctr"/>
                      <a:endParaRPr lang="en-AU" sz="1400" dirty="0"/>
                    </a:p>
                  </a:txBody>
                  <a:tcPr/>
                </a:tc>
                <a:tc>
                  <a:txBody>
                    <a:bodyPr/>
                    <a:lstStyle/>
                    <a:p>
                      <a:pPr algn="ctr"/>
                      <a:r>
                        <a:rPr lang="en-AU" sz="1400" dirty="0"/>
                        <a:t>   </a:t>
                      </a:r>
                    </a:p>
                    <a:p>
                      <a:pPr algn="ctr"/>
                      <a:endParaRPr lang="en-AU" sz="1400" dirty="0"/>
                    </a:p>
                    <a:p>
                      <a:pPr algn="ctr"/>
                      <a:endParaRPr lang="en-AU" sz="1400" dirty="0"/>
                    </a:p>
                    <a:p>
                      <a:pPr algn="ctr"/>
                      <a:r>
                        <a:rPr lang="en-AU" sz="1400" dirty="0"/>
                        <a:t>Own research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a:t>Own research</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ctr" defTabSz="914400" rtl="0" eaLnBrk="1" fontAlgn="auto" latinLnBrk="0" hangingPunct="1">
                        <a:lnSpc>
                          <a:spcPct val="100000"/>
                        </a:lnSpc>
                        <a:spcBef>
                          <a:spcPts val="0"/>
                        </a:spcBef>
                        <a:spcAft>
                          <a:spcPts val="0"/>
                        </a:spcAft>
                        <a:buClrTx/>
                        <a:buSzTx/>
                        <a:buFontTx/>
                        <a:buNone/>
                        <a:tabLst/>
                        <a:defRPr/>
                      </a:pPr>
                      <a:endParaRPr lang="en-AU" sz="1400" dirty="0"/>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a:t>Own research</a:t>
                      </a:r>
                    </a:p>
                  </a:txBody>
                  <a:tcPr/>
                </a:tc>
                <a:extLst>
                  <a:ext uri="{0D108BD9-81ED-4DB2-BD59-A6C34878D82A}">
                    <a16:rowId xmlns:a16="http://schemas.microsoft.com/office/drawing/2014/main" val="10004"/>
                  </a:ext>
                </a:extLst>
              </a:tr>
              <a:tr h="1846443">
                <a:tc>
                  <a:txBody>
                    <a:bodyPr/>
                    <a:lstStyle/>
                    <a:p>
                      <a:pPr algn="ctr"/>
                      <a:endParaRPr lang="en-AU" sz="1400" b="1"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tc>
                  <a:txBody>
                    <a:bodyPr/>
                    <a:lstStyle/>
                    <a:p>
                      <a:pPr algn="ctr"/>
                      <a:endParaRPr lang="en-AU" sz="1400"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rot="16200000">
            <a:off x="6514597" y="1687160"/>
            <a:ext cx="3456383" cy="1323439"/>
          </a:xfrm>
          <a:prstGeom prst="rect">
            <a:avLst/>
          </a:prstGeom>
          <a:noFill/>
        </p:spPr>
        <p:txBody>
          <a:bodyPr wrap="square" rtlCol="0">
            <a:spAutoFit/>
          </a:bodyPr>
          <a:lstStyle/>
          <a:p>
            <a:pPr algn="ctr"/>
            <a:r>
              <a:rPr lang="en-AU" sz="2000" b="1" dirty="0"/>
              <a:t>Submission of digital resource (group) and teamwork  - Google doc (group)</a:t>
            </a:r>
          </a:p>
        </p:txBody>
      </p:sp>
      <p:sp>
        <p:nvSpPr>
          <p:cNvPr id="9" name="TextBox 8"/>
          <p:cNvSpPr txBox="1"/>
          <p:nvPr/>
        </p:nvSpPr>
        <p:spPr>
          <a:xfrm>
            <a:off x="971600" y="5229200"/>
            <a:ext cx="6876365" cy="923330"/>
          </a:xfrm>
          <a:prstGeom prst="rect">
            <a:avLst/>
          </a:prstGeom>
          <a:noFill/>
        </p:spPr>
        <p:txBody>
          <a:bodyPr wrap="square" rtlCol="0">
            <a:spAutoFit/>
          </a:bodyPr>
          <a:lstStyle/>
          <a:p>
            <a:pPr algn="ctr"/>
            <a:r>
              <a:rPr lang="en-AU" b="1" dirty="0"/>
              <a:t>	Lesson allocation (can occur at any time):</a:t>
            </a:r>
          </a:p>
          <a:p>
            <a:pPr algn="ctr"/>
            <a:r>
              <a:rPr lang="en-AU" b="1" dirty="0"/>
              <a:t>SCIENCE – 1 Lesson</a:t>
            </a:r>
          </a:p>
          <a:p>
            <a:pPr algn="ctr"/>
            <a:r>
              <a:rPr lang="en-AU" b="1" dirty="0"/>
              <a:t>	TAS/ PDHPE – 1 Lesson each</a:t>
            </a:r>
          </a:p>
        </p:txBody>
      </p:sp>
    </p:spTree>
    <p:extLst>
      <p:ext uri="{BB962C8B-B14F-4D97-AF65-F5344CB8AC3E}">
        <p14:creationId xmlns:p14="http://schemas.microsoft.com/office/powerpoint/2010/main" val="324226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Bauhaus 93" panose="04030905020B02020C02" pitchFamily="82" charset="0"/>
              </a:rPr>
              <a:t>Google classroom</a:t>
            </a:r>
          </a:p>
        </p:txBody>
      </p:sp>
      <p:sp>
        <p:nvSpPr>
          <p:cNvPr id="3" name="Content Placeholder 2"/>
          <p:cNvSpPr>
            <a:spLocks noGrp="1"/>
          </p:cNvSpPr>
          <p:nvPr>
            <p:ph idx="1"/>
          </p:nvPr>
        </p:nvSpPr>
        <p:spPr/>
        <p:txBody>
          <a:bodyPr/>
          <a:lstStyle/>
          <a:p>
            <a:pPr marL="0" indent="0">
              <a:buNone/>
            </a:pPr>
            <a:endParaRPr lang="en-AU" dirty="0"/>
          </a:p>
          <a:p>
            <a:pPr marL="0" indent="0">
              <a:buNone/>
            </a:pPr>
            <a:r>
              <a:rPr lang="en-AU" dirty="0"/>
              <a:t>The assessment and resources can be found in the Year 7 PBL: Safety Google classroom</a:t>
            </a:r>
          </a:p>
          <a:p>
            <a:pPr marL="0" indent="0">
              <a:buNone/>
            </a:pPr>
            <a:br>
              <a:rPr lang="en-AU" dirty="0"/>
            </a:br>
            <a:r>
              <a:rPr lang="en-AU" dirty="0"/>
              <a:t>      </a:t>
            </a:r>
            <a:r>
              <a:rPr lang="en-AU" b="1" dirty="0"/>
              <a:t>class code: </a:t>
            </a:r>
            <a:r>
              <a:rPr lang="en-AU" b="1" dirty="0" err="1"/>
              <a:t>hatbarp</a:t>
            </a:r>
            <a:br>
              <a:rPr lang="en-AU" dirty="0"/>
            </a:br>
            <a:endParaRPr lang="en-AU"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21088"/>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840213"/>
            <a:ext cx="3705225"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10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836712"/>
            <a:ext cx="7488831" cy="1202485"/>
          </a:xfrm>
        </p:spPr>
        <p:txBody>
          <a:bodyPr>
            <a:normAutofit/>
          </a:bodyPr>
          <a:lstStyle/>
          <a:p>
            <a:r>
              <a:rPr lang="en-AU" dirty="0">
                <a:latin typeface="Bauhaus 93" panose="04030905020B02020C02" pitchFamily="82" charset="0"/>
              </a:rPr>
              <a:t>Marking </a:t>
            </a:r>
          </a:p>
        </p:txBody>
      </p:sp>
      <p:sp>
        <p:nvSpPr>
          <p:cNvPr id="3" name="Content Placeholder 2"/>
          <p:cNvSpPr>
            <a:spLocks noGrp="1"/>
          </p:cNvSpPr>
          <p:nvPr>
            <p:ph idx="1"/>
          </p:nvPr>
        </p:nvSpPr>
        <p:spPr>
          <a:xfrm>
            <a:off x="827584" y="2204864"/>
            <a:ext cx="7560840" cy="3531804"/>
          </a:xfrm>
        </p:spPr>
        <p:txBody>
          <a:bodyPr>
            <a:noAutofit/>
          </a:bodyPr>
          <a:lstStyle/>
          <a:p>
            <a:r>
              <a:rPr lang="en-AU" sz="1800" dirty="0"/>
              <a:t>Everyone will receive a group mark for their digital resource (part 1) and teamwork reflection (part 2)</a:t>
            </a:r>
          </a:p>
          <a:p>
            <a:r>
              <a:rPr lang="en-AU" sz="1800" dirty="0"/>
              <a:t>Teachers will observe during lessons, look at self-reflections and group evaluations to help determine marks</a:t>
            </a:r>
          </a:p>
          <a:p>
            <a:r>
              <a:rPr lang="en-AU" sz="1800" dirty="0"/>
              <a:t>In order to ensure that the marking is fair, students who do not participate effectively may have their mark reduced or awarded a zero. </a:t>
            </a:r>
          </a:p>
        </p:txBody>
      </p:sp>
      <p:sp>
        <p:nvSpPr>
          <p:cNvPr id="4" name="AutoShape 4" descr="Image result for ti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6" descr="Image result for ti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0312" y="5218532"/>
            <a:ext cx="1656184" cy="153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407" y="5218532"/>
            <a:ext cx="1644663" cy="152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32" y="5218532"/>
            <a:ext cx="1656184" cy="1533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491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817582"/>
            <a:ext cx="7416823" cy="1202485"/>
          </a:xfrm>
        </p:spPr>
        <p:txBody>
          <a:bodyPr/>
          <a:lstStyle/>
          <a:p>
            <a:r>
              <a:rPr lang="en-AU" dirty="0">
                <a:latin typeface="Bauhaus 93" panose="04030905020B02020C02" pitchFamily="82" charset="0"/>
              </a:rPr>
              <a:t>Presentation and audience</a:t>
            </a:r>
          </a:p>
        </p:txBody>
      </p:sp>
      <p:sp>
        <p:nvSpPr>
          <p:cNvPr id="3" name="Content Placeholder 2"/>
          <p:cNvSpPr>
            <a:spLocks noGrp="1"/>
          </p:cNvSpPr>
          <p:nvPr>
            <p:ph idx="1"/>
          </p:nvPr>
        </p:nvSpPr>
        <p:spPr>
          <a:xfrm>
            <a:off x="899592" y="2119257"/>
            <a:ext cx="7416824" cy="3603812"/>
          </a:xfrm>
        </p:spPr>
        <p:txBody>
          <a:bodyPr/>
          <a:lstStyle/>
          <a:p>
            <a:pPr marL="0" indent="0">
              <a:buNone/>
            </a:pPr>
            <a:r>
              <a:rPr lang="en-AU" dirty="0"/>
              <a:t>Students who produce the best digital resource will be asked to share their product with members of the public.</a:t>
            </a:r>
          </a:p>
          <a:p>
            <a:pPr marL="0" indent="0">
              <a:buNone/>
            </a:pPr>
            <a:endParaRPr lang="en-AU" dirty="0"/>
          </a:p>
          <a:p>
            <a:pPr marL="0" indent="0">
              <a:buNone/>
            </a:pPr>
            <a:r>
              <a:rPr lang="en-AU" dirty="0"/>
              <a:t>Invitations will be extended to several groups and people, all involved in working with safety for you to present to.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4941168"/>
            <a:ext cx="26860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44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4293096"/>
            <a:ext cx="6964680" cy="2057400"/>
          </a:xfrm>
        </p:spPr>
        <p:txBody>
          <a:bodyPr>
            <a:normAutofit fontScale="90000"/>
          </a:bodyPr>
          <a:lstStyle/>
          <a:p>
            <a:pPr algn="r"/>
            <a:r>
              <a:rPr lang="en-AU" sz="4000" dirty="0"/>
              <a:t>Collaboration </a:t>
            </a:r>
            <a:br>
              <a:rPr lang="en-AU" sz="4000" dirty="0"/>
            </a:br>
            <a:r>
              <a:rPr lang="en-AU" sz="4000" dirty="0"/>
              <a:t>Communication </a:t>
            </a:r>
            <a:br>
              <a:rPr lang="en-AU" sz="4000" dirty="0"/>
            </a:br>
            <a:r>
              <a:rPr lang="en-AU" sz="4000" dirty="0"/>
              <a:t>Time Management </a:t>
            </a:r>
            <a:br>
              <a:rPr lang="en-AU" dirty="0"/>
            </a:br>
            <a:endParaRPr lang="en-AU" dirty="0"/>
          </a:p>
        </p:txBody>
      </p:sp>
      <p:sp>
        <p:nvSpPr>
          <p:cNvPr id="3" name="Content Placeholder 2"/>
          <p:cNvSpPr>
            <a:spLocks noGrp="1"/>
          </p:cNvSpPr>
          <p:nvPr>
            <p:ph idx="1"/>
          </p:nvPr>
        </p:nvSpPr>
        <p:spPr>
          <a:xfrm>
            <a:off x="3995936" y="548680"/>
            <a:ext cx="4724400" cy="4187952"/>
          </a:xfrm>
        </p:spPr>
        <p:txBody>
          <a:bodyPr>
            <a:normAutofit/>
          </a:bodyPr>
          <a:lstStyle/>
          <a:p>
            <a:r>
              <a:rPr lang="en-AU" dirty="0"/>
              <a:t>You will be asked to reflect on the contributions that you and other group members have made</a:t>
            </a:r>
          </a:p>
          <a:p>
            <a:r>
              <a:rPr lang="en-AU" dirty="0"/>
              <a:t>You need to honestly and maturely assess the group performance. </a:t>
            </a:r>
          </a:p>
          <a:p>
            <a:r>
              <a:rPr lang="en-AU" dirty="0"/>
              <a:t>The reflection asks you to consider three key areas: </a:t>
            </a:r>
          </a:p>
          <a:p>
            <a:endParaRPr lang="en-A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38600" cy="695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030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3040" y="1484784"/>
            <a:ext cx="6196405" cy="4238285"/>
          </a:xfrm>
        </p:spPr>
        <p:txBody>
          <a:bodyPr>
            <a:normAutofit/>
          </a:bodyPr>
          <a:lstStyle/>
          <a:p>
            <a:pPr marL="0" indent="0" algn="ctr">
              <a:buNone/>
            </a:pPr>
            <a:r>
              <a:rPr lang="en-AU" dirty="0"/>
              <a:t>Remember this is a COLLABORATIVE TASK</a:t>
            </a:r>
          </a:p>
          <a:p>
            <a:pPr marL="0" indent="0" algn="ctr">
              <a:buNone/>
            </a:pPr>
            <a:r>
              <a:rPr lang="en-AU" dirty="0"/>
              <a:t>You should work with each other, bounce ideas off each other and give and receive feedback.</a:t>
            </a:r>
          </a:p>
          <a:p>
            <a:pPr marL="0" indent="0" algn="ctr">
              <a:buNone/>
            </a:pPr>
            <a:endParaRPr lang="en-AU" dirty="0"/>
          </a:p>
          <a:p>
            <a:pPr marL="0" indent="0" algn="ctr">
              <a:buNone/>
            </a:pPr>
            <a:r>
              <a:rPr lang="en-AU" dirty="0"/>
              <a:t>Its not a task that you throw together the night before its due</a:t>
            </a:r>
          </a:p>
          <a:p>
            <a:pPr marL="0" indent="0" algn="ctr">
              <a:buNone/>
            </a:pPr>
            <a:endParaRPr lang="en-AU" dirty="0"/>
          </a:p>
          <a:p>
            <a:pPr marL="0" indent="0" algn="ctr">
              <a:buNone/>
            </a:pPr>
            <a:r>
              <a:rPr lang="en-AU" dirty="0"/>
              <a:t>Good luck =)</a:t>
            </a:r>
          </a:p>
          <a:p>
            <a:pPr marL="0" indent="0" algn="ctr">
              <a:buNone/>
            </a:pPr>
            <a:endParaRPr lang="en-AU" dirty="0"/>
          </a:p>
          <a:p>
            <a:pPr marL="0" indent="0" algn="ctr">
              <a:buNone/>
            </a:pPr>
            <a:endParaRPr lang="en-AU" dirty="0"/>
          </a:p>
        </p:txBody>
      </p:sp>
    </p:spTree>
    <p:extLst>
      <p:ext uri="{BB962C8B-B14F-4D97-AF65-F5344CB8AC3E}">
        <p14:creationId xmlns:p14="http://schemas.microsoft.com/office/powerpoint/2010/main" val="1266429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13344"/>
            <a:ext cx="4619977" cy="1202485"/>
          </a:xfrm>
        </p:spPr>
        <p:txBody>
          <a:bodyPr>
            <a:normAutofit/>
          </a:bodyPr>
          <a:lstStyle/>
          <a:p>
            <a:pPr algn="l"/>
            <a:r>
              <a:rPr lang="en-AU" sz="4800" b="1" dirty="0"/>
              <a:t>PBL</a:t>
            </a:r>
          </a:p>
        </p:txBody>
      </p:sp>
      <p:sp>
        <p:nvSpPr>
          <p:cNvPr id="3" name="Content Placeholder 2"/>
          <p:cNvSpPr>
            <a:spLocks noGrp="1"/>
          </p:cNvSpPr>
          <p:nvPr>
            <p:ph idx="1"/>
          </p:nvPr>
        </p:nvSpPr>
        <p:spPr>
          <a:xfrm>
            <a:off x="914400" y="3200400"/>
            <a:ext cx="7391400" cy="3360869"/>
          </a:xfrm>
        </p:spPr>
        <p:txBody>
          <a:bodyPr/>
          <a:lstStyle/>
          <a:p>
            <a:r>
              <a:rPr lang="en-AU" dirty="0"/>
              <a:t>Escape traditional class projects</a:t>
            </a:r>
          </a:p>
          <a:p>
            <a:r>
              <a:rPr lang="en-AU" dirty="0"/>
              <a:t>Learning is in YOUR hands (Student centred)</a:t>
            </a:r>
          </a:p>
          <a:p>
            <a:r>
              <a:rPr lang="en-AU" dirty="0"/>
              <a:t>Investigate &amp; respond to an authentic, engaging and complex question</a:t>
            </a:r>
          </a:p>
          <a:p>
            <a:r>
              <a:rPr lang="en-AU" dirty="0"/>
              <a:t>YOU design plan and create</a:t>
            </a:r>
          </a:p>
          <a:p>
            <a:r>
              <a:rPr lang="en-AU" dirty="0"/>
              <a:t>Cross-curricular</a:t>
            </a:r>
          </a:p>
          <a:p>
            <a:r>
              <a:rPr lang="en-AU" dirty="0"/>
              <a:t>Both group and individual work</a:t>
            </a:r>
          </a:p>
          <a:p>
            <a:endParaRPr lang="en-A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28600"/>
            <a:ext cx="3581400" cy="2790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333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533399"/>
            <a:ext cx="5791200" cy="582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04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632847" cy="1202485"/>
          </a:xfrm>
        </p:spPr>
        <p:txBody>
          <a:bodyPr>
            <a:noAutofit/>
          </a:bodyPr>
          <a:lstStyle/>
          <a:p>
            <a:r>
              <a:rPr lang="en-AU" sz="4500" b="1" dirty="0">
                <a:latin typeface="Bauhaus 93" panose="04030905020B02020C02" pitchFamily="82" charset="0"/>
              </a:rPr>
              <a:t>Teamwork and collaboration</a:t>
            </a:r>
          </a:p>
        </p:txBody>
      </p:sp>
      <p:pic>
        <p:nvPicPr>
          <p:cNvPr id="5124" name="Picture 4"/>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979712" y="3284984"/>
            <a:ext cx="5376642" cy="302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4"/>
          </p:nvPr>
        </p:nvSpPr>
        <p:spPr>
          <a:xfrm>
            <a:off x="683568" y="1628800"/>
            <a:ext cx="7756336" cy="1800200"/>
          </a:xfrm>
        </p:spPr>
        <p:txBody>
          <a:bodyPr>
            <a:normAutofit/>
          </a:bodyPr>
          <a:lstStyle/>
          <a:p>
            <a:pPr marL="0" indent="0" algn="ctr">
              <a:buNone/>
            </a:pPr>
            <a:r>
              <a:rPr lang="en-AU" dirty="0"/>
              <a:t>Communication	Participation		 Respect</a:t>
            </a:r>
          </a:p>
          <a:p>
            <a:pPr marL="0" indent="0" algn="ctr">
              <a:buNone/>
            </a:pPr>
            <a:r>
              <a:rPr lang="en-AU" dirty="0"/>
              <a:t>Working cooperatively	Contributing	</a:t>
            </a:r>
          </a:p>
          <a:p>
            <a:pPr marL="0" indent="0" algn="ctr">
              <a:buNone/>
            </a:pPr>
            <a:r>
              <a:rPr lang="en-AU" dirty="0"/>
              <a:t>Group decision making	Responsibility</a:t>
            </a:r>
          </a:p>
          <a:p>
            <a:pPr marL="0" indent="0" algn="ctr">
              <a:buNone/>
            </a:pPr>
            <a:endParaRPr lang="en-AU" dirty="0"/>
          </a:p>
          <a:p>
            <a:endParaRPr lang="en-AU" dirty="0"/>
          </a:p>
        </p:txBody>
      </p:sp>
    </p:spTree>
    <p:extLst>
      <p:ext uri="{BB962C8B-B14F-4D97-AF65-F5344CB8AC3E}">
        <p14:creationId xmlns:p14="http://schemas.microsoft.com/office/powerpoint/2010/main" val="3525896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65245" cy="1202485"/>
          </a:xfrm>
        </p:spPr>
        <p:txBody>
          <a:bodyPr/>
          <a:lstStyle/>
          <a:p>
            <a:r>
              <a:rPr lang="en-AU" dirty="0">
                <a:latin typeface="Bauhaus 93" panose="04030905020B02020C02" pitchFamily="82" charset="0"/>
              </a:rPr>
              <a:t>Introduction</a:t>
            </a:r>
          </a:p>
        </p:txBody>
      </p:sp>
      <p:sp>
        <p:nvSpPr>
          <p:cNvPr id="3" name="Content Placeholder 2"/>
          <p:cNvSpPr>
            <a:spLocks noGrp="1"/>
          </p:cNvSpPr>
          <p:nvPr>
            <p:ph idx="1"/>
          </p:nvPr>
        </p:nvSpPr>
        <p:spPr>
          <a:xfrm>
            <a:off x="755576" y="1484784"/>
            <a:ext cx="7704856" cy="3603812"/>
          </a:xfrm>
        </p:spPr>
        <p:txBody>
          <a:bodyPr>
            <a:normAutofit/>
          </a:bodyPr>
          <a:lstStyle/>
          <a:p>
            <a:pPr marL="0" indent="0" algn="ctr">
              <a:buNone/>
            </a:pPr>
            <a:r>
              <a:rPr lang="en-AU" dirty="0"/>
              <a:t>Welcome to your first PBL task for the year. </a:t>
            </a:r>
          </a:p>
          <a:p>
            <a:pPr marL="0" indent="0" algn="ctr">
              <a:buNone/>
            </a:pPr>
            <a:r>
              <a:rPr lang="en-AU" dirty="0"/>
              <a:t>This assessment is based on the introductions to subjects you have experienced so far this term. </a:t>
            </a:r>
          </a:p>
          <a:p>
            <a:pPr marL="0" indent="0" algn="ctr">
              <a:buNone/>
            </a:pPr>
            <a:endParaRPr lang="en-AU" dirty="0"/>
          </a:p>
          <a:p>
            <a:pPr marL="0" indent="0" algn="ctr">
              <a:buNone/>
            </a:pPr>
            <a:r>
              <a:rPr lang="en-AU" dirty="0"/>
              <a:t>In TAS, Science and PHDPE classes you have had a strong focus on:</a:t>
            </a:r>
          </a:p>
          <a:p>
            <a:pPr marL="0" indent="0" algn="ctr">
              <a:buNone/>
            </a:pPr>
            <a:endParaRPr lang="en-AU" sz="1100" dirty="0"/>
          </a:p>
          <a:p>
            <a:pPr marL="0" indent="0" algn="ctr">
              <a:buNone/>
            </a:pPr>
            <a:r>
              <a:rPr lang="en-AU" dirty="0"/>
              <a:t> </a:t>
            </a:r>
            <a:r>
              <a:rPr lang="en-AU" b="1" dirty="0"/>
              <a:t>Safety and correct operational procedures during lessons </a:t>
            </a:r>
          </a:p>
          <a:p>
            <a:pPr algn="ctr"/>
            <a:endParaRPr lang="en-AU" dirty="0"/>
          </a:p>
        </p:txBody>
      </p:sp>
      <p:pic>
        <p:nvPicPr>
          <p:cNvPr id="2050" name="Picture 2" descr="Image result for safe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08" y="4933660"/>
            <a:ext cx="341947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855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76672"/>
            <a:ext cx="6965245" cy="1202485"/>
          </a:xfrm>
        </p:spPr>
        <p:txBody>
          <a:bodyPr/>
          <a:lstStyle/>
          <a:p>
            <a:r>
              <a:rPr lang="en-AU" dirty="0">
                <a:latin typeface="Bauhaus 93" panose="04030905020B02020C02" pitchFamily="82" charset="0"/>
              </a:rPr>
              <a:t>Safety</a:t>
            </a:r>
          </a:p>
        </p:txBody>
      </p:sp>
      <p:sp>
        <p:nvSpPr>
          <p:cNvPr id="3" name="Content Placeholder 2"/>
          <p:cNvSpPr>
            <a:spLocks noGrp="1"/>
          </p:cNvSpPr>
          <p:nvPr>
            <p:ph idx="1"/>
          </p:nvPr>
        </p:nvSpPr>
        <p:spPr>
          <a:xfrm>
            <a:off x="1331640" y="1844824"/>
            <a:ext cx="6840760" cy="3603812"/>
          </a:xfrm>
        </p:spPr>
        <p:txBody>
          <a:bodyPr>
            <a:normAutofit lnSpcReduction="10000"/>
          </a:bodyPr>
          <a:lstStyle/>
          <a:p>
            <a:pPr marL="0" indent="0" algn="ctr">
              <a:buNone/>
            </a:pPr>
            <a:r>
              <a:rPr lang="en-AU" dirty="0"/>
              <a:t>In PDHPE, Science and TAS you have looked at a variety of ways to remain safe at school and in practical environments.</a:t>
            </a:r>
          </a:p>
          <a:p>
            <a:pPr marL="0" indent="0" algn="ctr">
              <a:buNone/>
            </a:pPr>
            <a:endParaRPr lang="en-AU" dirty="0"/>
          </a:p>
          <a:p>
            <a:pPr marL="0" indent="0" algn="ctr">
              <a:buNone/>
            </a:pPr>
            <a:r>
              <a:rPr lang="en-AU" dirty="0"/>
              <a:t>In this task you will be asked to </a:t>
            </a:r>
            <a:r>
              <a:rPr lang="en-AU" b="1" dirty="0"/>
              <a:t>create a digital resource</a:t>
            </a:r>
            <a:r>
              <a:rPr lang="en-AU" dirty="0"/>
              <a:t> based on the Driving Question:</a:t>
            </a:r>
          </a:p>
          <a:p>
            <a:pPr marL="0" indent="0">
              <a:buNone/>
            </a:pPr>
            <a:endParaRPr lang="en-AU" dirty="0"/>
          </a:p>
          <a:p>
            <a:pPr marL="0" indent="0" algn="ctr">
              <a:buNone/>
            </a:pPr>
            <a:r>
              <a:rPr lang="en-AU" b="1" dirty="0"/>
              <a:t>           How do we make Northmead classrooms safe environments?</a:t>
            </a:r>
          </a:p>
          <a:p>
            <a:endParaRPr lang="en-A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077072"/>
            <a:ext cx="1771650" cy="258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537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800" dirty="0">
                <a:latin typeface="Bauhaus 93" panose="04030905020B02020C02" pitchFamily="82" charset="0"/>
              </a:rPr>
              <a:t>Resource suggestions</a:t>
            </a:r>
          </a:p>
        </p:txBody>
      </p:sp>
      <p:sp>
        <p:nvSpPr>
          <p:cNvPr id="3" name="Content Placeholder 2"/>
          <p:cNvSpPr>
            <a:spLocks noGrp="1"/>
          </p:cNvSpPr>
          <p:nvPr>
            <p:ph idx="1"/>
          </p:nvPr>
        </p:nvSpPr>
        <p:spPr/>
        <p:txBody>
          <a:bodyPr/>
          <a:lstStyle/>
          <a:p>
            <a:r>
              <a:rPr lang="en-AU" dirty="0"/>
              <a:t>Website</a:t>
            </a:r>
          </a:p>
          <a:p>
            <a:r>
              <a:rPr lang="en-AU" dirty="0"/>
              <a:t>Movie/video</a:t>
            </a:r>
          </a:p>
          <a:p>
            <a:r>
              <a:rPr lang="en-AU" dirty="0" err="1"/>
              <a:t>Glogster</a:t>
            </a:r>
            <a:endParaRPr lang="en-AU" dirty="0"/>
          </a:p>
          <a:p>
            <a:r>
              <a:rPr lang="en-AU" dirty="0"/>
              <a:t>Animation</a:t>
            </a:r>
          </a:p>
          <a:p>
            <a:r>
              <a:rPr lang="en-AU" dirty="0"/>
              <a:t>PowerPoint</a:t>
            </a:r>
          </a:p>
          <a:p>
            <a:r>
              <a:rPr lang="en-AU" dirty="0" err="1"/>
              <a:t>Prezi</a:t>
            </a:r>
            <a:endParaRPr lang="en-AU" dirty="0"/>
          </a:p>
          <a:p>
            <a:r>
              <a:rPr lang="en-AU" dirty="0"/>
              <a:t>Interactive worksheet with hyperlinks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234040"/>
            <a:ext cx="173355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629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3797" y="3789040"/>
            <a:ext cx="6196405" cy="3603812"/>
          </a:xfrm>
        </p:spPr>
        <p:txBody>
          <a:bodyPr/>
          <a:lstStyle/>
          <a:p>
            <a:pPr marL="0" indent="0" algn="ctr">
              <a:buNone/>
            </a:pPr>
            <a:r>
              <a:rPr lang="en-AU" dirty="0"/>
              <a:t>Part </a:t>
            </a:r>
            <a:r>
              <a:rPr lang="en-AU" b="1" dirty="0"/>
              <a:t>two</a:t>
            </a:r>
            <a:r>
              <a:rPr lang="en-AU" dirty="0"/>
              <a:t> of the task is also </a:t>
            </a:r>
            <a:r>
              <a:rPr lang="en-AU" b="1" dirty="0"/>
              <a:t>GROUP</a:t>
            </a:r>
            <a:r>
              <a:rPr lang="en-AU" dirty="0"/>
              <a:t> work.</a:t>
            </a:r>
          </a:p>
          <a:p>
            <a:pPr marL="0" indent="0" algn="ctr">
              <a:buNone/>
            </a:pPr>
            <a:r>
              <a:rPr lang="en-AU" dirty="0"/>
              <a:t>You describe how your team worked together on a </a:t>
            </a:r>
            <a:r>
              <a:rPr lang="en-AU" b="1" dirty="0"/>
              <a:t>Google doc </a:t>
            </a:r>
            <a:r>
              <a:rPr lang="en-AU" dirty="0"/>
              <a:t>and upload it to the allocated assessment folder (via class letter) within Google Classroom.</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54" y="1064746"/>
            <a:ext cx="7680111" cy="217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22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65245" cy="1202485"/>
          </a:xfrm>
        </p:spPr>
        <p:txBody>
          <a:bodyPr>
            <a:normAutofit/>
          </a:bodyPr>
          <a:lstStyle/>
          <a:p>
            <a:r>
              <a:rPr lang="en-AU" sz="4800" dirty="0">
                <a:latin typeface="Bauhaus 93" panose="04030905020B02020C02" pitchFamily="82" charset="0"/>
              </a:rPr>
              <a:t>Process</a:t>
            </a:r>
          </a:p>
        </p:txBody>
      </p:sp>
      <p:sp>
        <p:nvSpPr>
          <p:cNvPr id="3" name="Content Placeholder 2"/>
          <p:cNvSpPr>
            <a:spLocks noGrp="1"/>
          </p:cNvSpPr>
          <p:nvPr>
            <p:ph idx="1"/>
          </p:nvPr>
        </p:nvSpPr>
        <p:spPr>
          <a:xfrm>
            <a:off x="683568" y="1772816"/>
            <a:ext cx="7776864" cy="4536504"/>
          </a:xfrm>
        </p:spPr>
        <p:txBody>
          <a:bodyPr>
            <a:normAutofit/>
          </a:bodyPr>
          <a:lstStyle/>
          <a:p>
            <a:pPr marL="502920" indent="-457200">
              <a:buAutoNum type="arabicParenR"/>
            </a:pPr>
            <a:r>
              <a:rPr lang="en-AU" sz="1800" b="1" dirty="0"/>
              <a:t>Week 2</a:t>
            </a:r>
            <a:r>
              <a:rPr lang="en-AU" sz="1800" dirty="0"/>
              <a:t> - Issued the assessment and </a:t>
            </a:r>
            <a:r>
              <a:rPr lang="en-AU" sz="1800" b="1" dirty="0"/>
              <a:t>RANDOMLY </a:t>
            </a:r>
            <a:r>
              <a:rPr lang="en-AU" sz="1800" dirty="0"/>
              <a:t>assigned groups of 4-5 in Science Classes</a:t>
            </a:r>
          </a:p>
          <a:p>
            <a:pPr marL="502920" indent="-457200">
              <a:buAutoNum type="arabicParenR" startAt="2"/>
            </a:pPr>
            <a:r>
              <a:rPr lang="en-AU" sz="1800" dirty="0"/>
              <a:t>1 Science lessons allocated to the task   </a:t>
            </a:r>
          </a:p>
          <a:p>
            <a:pPr marL="502920" indent="-457200">
              <a:buAutoNum type="arabicParenR" startAt="2"/>
            </a:pPr>
            <a:r>
              <a:rPr lang="en-AU" sz="1800" dirty="0"/>
              <a:t>1-2 PDHPE and TAS lessons allocated to work on the task (each)</a:t>
            </a:r>
          </a:p>
          <a:p>
            <a:pPr marL="502920" indent="-457200">
              <a:buAutoNum type="arabicParenR" startAt="2"/>
            </a:pPr>
            <a:r>
              <a:rPr lang="en-AU" sz="1800" b="1" dirty="0"/>
              <a:t>Weeks 2-5 </a:t>
            </a:r>
            <a:r>
              <a:rPr lang="en-AU" sz="1800" dirty="0"/>
              <a:t> - Independent work in your own time</a:t>
            </a:r>
          </a:p>
          <a:p>
            <a:pPr marL="502920" indent="-457200">
              <a:buFont typeface="Wingdings 2"/>
              <a:buAutoNum type="arabicParenR" startAt="5"/>
            </a:pPr>
            <a:r>
              <a:rPr lang="en-AU" sz="1800" b="1" dirty="0"/>
              <a:t>Friday Week 5 – </a:t>
            </a:r>
            <a:r>
              <a:rPr lang="en-AU" sz="1800" b="1" dirty="0">
                <a:solidFill>
                  <a:srgbClr val="FF0000"/>
                </a:solidFill>
              </a:rPr>
              <a:t>One team member</a:t>
            </a:r>
            <a:r>
              <a:rPr lang="en-AU" sz="1800" b="1" dirty="0"/>
              <a:t> </a:t>
            </a:r>
            <a:r>
              <a:rPr lang="en-AU" sz="1800" dirty="0"/>
              <a:t>to</a:t>
            </a:r>
            <a:r>
              <a:rPr lang="en-AU" sz="1800" b="1" dirty="0"/>
              <a:t> </a:t>
            </a:r>
            <a:r>
              <a:rPr lang="en-AU" sz="1800" dirty="0"/>
              <a:t>upload the digital resource and teamwork reflection to the Google classroom </a:t>
            </a:r>
            <a:r>
              <a:rPr lang="en-AU" sz="1800" b="1" dirty="0">
                <a:solidFill>
                  <a:srgbClr val="FF0000"/>
                </a:solidFill>
              </a:rPr>
              <a:t>by 6PM</a:t>
            </a:r>
          </a:p>
          <a:p>
            <a:pPr marL="502920" indent="-457200">
              <a:buFont typeface="Wingdings 2"/>
              <a:buAutoNum type="arabicParenR" startAt="5"/>
            </a:pPr>
            <a:r>
              <a:rPr lang="en-AU" sz="1800" b="1" dirty="0"/>
              <a:t>Week 5 - </a:t>
            </a:r>
            <a:r>
              <a:rPr lang="en-AU" sz="1800" dirty="0"/>
              <a:t>Complete reflection on the task/group dynamics. </a:t>
            </a:r>
          </a:p>
          <a:p>
            <a:pPr marL="502920" indent="-457200">
              <a:buAutoNum type="arabicParenR" startAt="5"/>
            </a:pPr>
            <a:endParaRPr lang="en-AU" sz="1800" dirty="0"/>
          </a:p>
          <a:p>
            <a:pPr marL="45720" indent="0" algn="ctr">
              <a:buNone/>
            </a:pPr>
            <a:r>
              <a:rPr lang="en-AU" sz="1800" b="1" dirty="0"/>
              <a:t>You will be required to submit drafts of your work via Google classroom (this will help you practise for uploading the final task)</a:t>
            </a:r>
          </a:p>
          <a:p>
            <a:pPr marL="45720" indent="0" algn="ctr">
              <a:buNone/>
            </a:pPr>
            <a:endParaRPr lang="en-AU" sz="1800" b="1" dirty="0"/>
          </a:p>
          <a:p>
            <a:pPr marL="45720" indent="0" algn="ctr">
              <a:buNone/>
            </a:pPr>
            <a:r>
              <a:rPr lang="en-AU" sz="1800" b="1" dirty="0"/>
              <a:t>Early submissions will also be accepted</a:t>
            </a:r>
            <a:endParaRPr lang="en-AU" dirty="0"/>
          </a:p>
          <a:p>
            <a:endParaRPr lang="en-AU" dirty="0"/>
          </a:p>
        </p:txBody>
      </p:sp>
    </p:spTree>
    <p:extLst>
      <p:ext uri="{BB962C8B-B14F-4D97-AF65-F5344CB8AC3E}">
        <p14:creationId xmlns:p14="http://schemas.microsoft.com/office/powerpoint/2010/main" val="198968101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234</TotalTime>
  <Words>645</Words>
  <Application>Microsoft Office PowerPoint</Application>
  <PresentationFormat>On-screen Show (4:3)</PresentationFormat>
  <Paragraphs>114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Bauhaus 93</vt:lpstr>
      <vt:lpstr>Brush Script MT</vt:lpstr>
      <vt:lpstr>Constantia</vt:lpstr>
      <vt:lpstr>Franklin Gothic Book</vt:lpstr>
      <vt:lpstr>Rage Italic</vt:lpstr>
      <vt:lpstr>Trebuchet MS</vt:lpstr>
      <vt:lpstr>Wingdings 2</vt:lpstr>
      <vt:lpstr>Pushpin</vt:lpstr>
      <vt:lpstr>Safety</vt:lpstr>
      <vt:lpstr>PBL</vt:lpstr>
      <vt:lpstr>PowerPoint Presentation</vt:lpstr>
      <vt:lpstr>Teamwork and collaboration</vt:lpstr>
      <vt:lpstr>Introduction</vt:lpstr>
      <vt:lpstr>Safety</vt:lpstr>
      <vt:lpstr>Resource suggestions</vt:lpstr>
      <vt:lpstr>PowerPoint Presentation</vt:lpstr>
      <vt:lpstr>Process</vt:lpstr>
      <vt:lpstr>Drafting/Planning</vt:lpstr>
      <vt:lpstr>PowerPoint Presentation</vt:lpstr>
      <vt:lpstr>PowerPoint Presentation</vt:lpstr>
      <vt:lpstr>Google classroom</vt:lpstr>
      <vt:lpstr>Marking </vt:lpstr>
      <vt:lpstr>Presentation and audience</vt:lpstr>
      <vt:lpstr>Collaboration  Communication  Time Management  </vt:lpstr>
      <vt:lpstr>PowerPoint Presentation</vt:lpstr>
    </vt:vector>
  </TitlesOfParts>
  <Company>NSW, Department of Education and Training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dc:title>
  <dc:creator>Spicer, Hannah</dc:creator>
  <cp:lastModifiedBy>Spicer, Hannah</cp:lastModifiedBy>
  <cp:revision>23</cp:revision>
  <dcterms:created xsi:type="dcterms:W3CDTF">2017-02-07T23:03:27Z</dcterms:created>
  <dcterms:modified xsi:type="dcterms:W3CDTF">2018-02-06T11:39:04Z</dcterms:modified>
</cp:coreProperties>
</file>